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88" r:id="rId4"/>
    <p:sldId id="290" r:id="rId5"/>
    <p:sldId id="291" r:id="rId6"/>
    <p:sldId id="292" r:id="rId7"/>
    <p:sldId id="293" r:id="rId8"/>
    <p:sldId id="294" r:id="rId9"/>
    <p:sldId id="271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9" autoAdjust="0"/>
    <p:restoredTop sz="94615" autoAdjust="0"/>
  </p:normalViewPr>
  <p:slideViewPr>
    <p:cSldViewPr>
      <p:cViewPr>
        <p:scale>
          <a:sx n="50" d="100"/>
          <a:sy n="50" d="100"/>
        </p:scale>
        <p:origin x="-195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EDD9A-8665-4342-BC2B-9442722BD830}" type="datetimeFigureOut">
              <a:rPr lang="pt-BR" smtClean="0"/>
              <a:pPr/>
              <a:t>27/02/2015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AD6F3-88DC-4425-A891-83E077F9FEA1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2046089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PALESTRA </a:t>
            </a:r>
            <a:b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</a:b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SOBRE </a:t>
            </a:r>
            <a:b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</a:b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MISSÃO URBANA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6400800" cy="17526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b="1" spc="50" dirty="0" smtClean="0">
                <a:ln w="11430"/>
                <a:solidFill>
                  <a:schemeClr val="tx1"/>
                </a:solidFill>
              </a:rPr>
              <a:t>Igreja assembleia de Deus em Jardim Nogueira</a:t>
            </a:r>
            <a:endParaRPr lang="pt-BR" b="1" spc="50" dirty="0">
              <a:ln w="11430"/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712968" cy="144016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2400" b="1" dirty="0" smtClean="0">
                <a:latin typeface="Comic Sans MS" panose="030F0702030302020204" pitchFamily="66" charset="0"/>
              </a:rPr>
              <a:t>TRISTE </a:t>
            </a:r>
            <a:r>
              <a:rPr lang="pt-BR" sz="2400" b="1" dirty="0">
                <a:latin typeface="Comic Sans MS" panose="030F0702030302020204" pitchFamily="66" charset="0"/>
              </a:rPr>
              <a:t>REALIDADE DA AÇÃO MISSIONÁRIO DA IGREJA DE JESUS CRISTO</a:t>
            </a:r>
            <a:r>
              <a:rPr lang="pt-BR" sz="2400" dirty="0">
                <a:latin typeface="Comic Sans MS" panose="030F0702030302020204" pitchFamily="66" charset="0"/>
              </a:rPr>
              <a:t/>
            </a:r>
            <a:br>
              <a:rPr lang="pt-BR" sz="2400" dirty="0">
                <a:latin typeface="Comic Sans MS" panose="030F0702030302020204" pitchFamily="66" charset="0"/>
              </a:rPr>
            </a:br>
            <a:r>
              <a:rPr lang="pt-BR" sz="2400" b="1" dirty="0">
                <a:latin typeface="Comic Sans MS" panose="030F0702030302020204" pitchFamily="66" charset="0"/>
              </a:rPr>
              <a:t>Fonte: Sepal – Servindo aos Pastores e Líderes</a:t>
            </a:r>
            <a:r>
              <a:rPr lang="pt-BR" sz="2400" i="1" dirty="0">
                <a:latin typeface="Comic Sans MS" panose="030F0702030302020204" pitchFamily="66" charset="0"/>
              </a:rPr>
              <a:t> </a:t>
            </a:r>
            <a:r>
              <a:rPr lang="pt-BR" sz="2400" dirty="0">
                <a:latin typeface="Comic Sans MS" panose="030F0702030302020204" pitchFamily="66" charset="0"/>
              </a:rPr>
              <a:t>é uma missão internacional, estabelecida no Brasil em 1963.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800" b="1" dirty="0" smtClean="0">
                <a:solidFill>
                  <a:srgbClr val="FF3300"/>
                </a:solidFill>
                <a:latin typeface="Arial Narrow" pitchFamily="34" charset="0"/>
              </a:rPr>
              <a:t/>
            </a:r>
            <a:br>
              <a:rPr lang="pt-BR" sz="2800" b="1" dirty="0" smtClean="0">
                <a:solidFill>
                  <a:srgbClr val="FF3300"/>
                </a:solidFill>
                <a:latin typeface="Arial Narrow" pitchFamily="34" charset="0"/>
              </a:rPr>
            </a:br>
            <a:endParaRPr lang="pt-BR" sz="2800" b="1" dirty="0" smtClean="0">
              <a:solidFill>
                <a:srgbClr val="FF3300"/>
              </a:solidFill>
              <a:latin typeface="Arial Narrow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589268" cy="5256584"/>
          </a:xfrm>
        </p:spPr>
        <p:txBody>
          <a:bodyPr/>
          <a:lstStyle/>
          <a:p>
            <a:pPr eaLnBrk="1" hangingPunct="1"/>
            <a:endParaRPr lang="pt-BR" sz="1800" dirty="0" smtClean="0"/>
          </a:p>
          <a:p>
            <a:pPr eaLnBrk="1" hangingPunct="1"/>
            <a:endParaRPr lang="pt-BR" sz="1800" dirty="0" smtClean="0"/>
          </a:p>
          <a:p>
            <a:pPr eaLnBrk="1" hangingPunct="1">
              <a:buNone/>
            </a:pPr>
            <a:endParaRPr lang="pt-BR" sz="1800" dirty="0" smtClean="0"/>
          </a:p>
          <a:p>
            <a:pPr eaLnBrk="1" hangingPunct="1">
              <a:buFontTx/>
              <a:buNone/>
            </a:pPr>
            <a:endParaRPr lang="pt-BR" sz="1800" dirty="0" smtClean="0"/>
          </a:p>
          <a:p>
            <a:pPr eaLnBrk="1" hangingPunct="1">
              <a:buFontTx/>
              <a:buNone/>
            </a:pPr>
            <a:endParaRPr lang="pt-BR" sz="1800" dirty="0" smtClean="0"/>
          </a:p>
        </p:txBody>
      </p:sp>
      <p:pic>
        <p:nvPicPr>
          <p:cNvPr id="2" name="Picture 2" descr="C:\Users\Jorge\Pictures\missão urba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972" y="1988840"/>
            <a:ext cx="2095500" cy="1008112"/>
          </a:xfrm>
          <a:prstGeom prst="rect">
            <a:avLst/>
          </a:prstGeom>
          <a:noFill/>
        </p:spPr>
      </p:pic>
      <p:pic>
        <p:nvPicPr>
          <p:cNvPr id="3" name="Picture 3" descr="C:\Users\Jorge\Pictures\missão nacion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2088232" cy="936104"/>
          </a:xfrm>
          <a:prstGeom prst="rect">
            <a:avLst/>
          </a:prstGeom>
          <a:noFill/>
        </p:spPr>
      </p:pic>
      <p:pic>
        <p:nvPicPr>
          <p:cNvPr id="3077" name="Picture 5" descr="C:\Users\Jorge\Pictures\missão mundia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7048" y="5332566"/>
            <a:ext cx="2133600" cy="864096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2915816" y="24928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Missão urbana/ Cidade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482702" y="3962236"/>
            <a:ext cx="3795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Missão Cultural/ Nacional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619600" y="5579948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C00000"/>
                </a:solidFill>
              </a:rPr>
              <a:t>Missão Transcultural/ Internacio</a:t>
            </a:r>
            <a:r>
              <a:rPr lang="pt-BR" dirty="0" smtClean="0">
                <a:solidFill>
                  <a:srgbClr val="C00000"/>
                </a:solidFill>
              </a:rPr>
              <a:t>nal</a:t>
            </a:r>
            <a:endParaRPr lang="pt-B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6113" y="115888"/>
            <a:ext cx="7814319" cy="86518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2200" b="1" dirty="0" smtClean="0">
                <a:latin typeface="Comic Sans MS" panose="030F0702030302020204" pitchFamily="66" charset="0"/>
              </a:rPr>
              <a:t/>
            </a:r>
            <a:br>
              <a:rPr lang="pt-BR" sz="2200" b="1" dirty="0" smtClean="0">
                <a:latin typeface="Comic Sans MS" panose="030F0702030302020204" pitchFamily="66" charset="0"/>
              </a:rPr>
            </a:br>
            <a:r>
              <a:rPr lang="pt-BR" sz="2200" b="1" dirty="0">
                <a:latin typeface="Comic Sans MS" panose="030F0702030302020204" pitchFamily="66" charset="0"/>
              </a:rPr>
              <a:t/>
            </a:r>
            <a:br>
              <a:rPr lang="pt-BR" sz="2200" b="1" dirty="0">
                <a:latin typeface="Comic Sans MS" panose="030F0702030302020204" pitchFamily="66" charset="0"/>
              </a:rPr>
            </a:br>
            <a:r>
              <a:rPr lang="pt-BR" sz="2200" b="1" dirty="0" smtClean="0">
                <a:latin typeface="Comic Sans MS" panose="030F0702030302020204" pitchFamily="66" charset="0"/>
              </a:rPr>
              <a:t>Fonte</a:t>
            </a:r>
            <a:r>
              <a:rPr lang="pt-BR" sz="2200" b="1" dirty="0">
                <a:latin typeface="Comic Sans MS" panose="030F0702030302020204" pitchFamily="66" charset="0"/>
              </a:rPr>
              <a:t>: Sepal – Servindo aos Pastores e Líderes</a:t>
            </a:r>
            <a:r>
              <a:rPr lang="pt-BR" sz="2200" i="1" dirty="0">
                <a:latin typeface="Comic Sans MS" panose="030F0702030302020204" pitchFamily="66" charset="0"/>
              </a:rPr>
              <a:t> </a:t>
            </a:r>
            <a:r>
              <a:rPr lang="pt-BR" sz="2200" dirty="0">
                <a:latin typeface="Comic Sans MS" panose="030F0702030302020204" pitchFamily="66" charset="0"/>
              </a:rPr>
              <a:t>é uma missão internacional, estabelecida no Brasil em 1963</a:t>
            </a:r>
            <a:r>
              <a:rPr lang="pt-BR" dirty="0">
                <a:latin typeface="Comic Sans MS" panose="030F0702030302020204" pitchFamily="66" charset="0"/>
              </a:rPr>
              <a:t>.</a:t>
            </a:r>
            <a:r>
              <a:rPr lang="pt-BR" dirty="0"/>
              <a:t/>
            </a:r>
            <a:br>
              <a:rPr lang="pt-BR" dirty="0"/>
            </a:br>
            <a:endParaRPr lang="pt-BR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412775"/>
            <a:ext cx="8569325" cy="5111849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pt-BR" sz="2400" b="1" dirty="0" smtClean="0"/>
          </a:p>
          <a:p>
            <a:pPr algn="l" eaLnBrk="1" hangingPunct="1">
              <a:lnSpc>
                <a:spcPct val="90000"/>
              </a:lnSpc>
            </a:pPr>
            <a:endParaRPr lang="pt-BR" sz="2400" b="1" dirty="0" smtClean="0"/>
          </a:p>
          <a:p>
            <a:pPr algn="l" eaLnBrk="1" hangingPunct="1">
              <a:lnSpc>
                <a:spcPct val="90000"/>
              </a:lnSpc>
            </a:pPr>
            <a:endParaRPr lang="pt-BR" sz="2400" b="1" dirty="0" smtClean="0"/>
          </a:p>
        </p:txBody>
      </p:sp>
      <p:sp>
        <p:nvSpPr>
          <p:cNvPr id="2" name="CaixaDeTexto 1"/>
          <p:cNvSpPr txBox="1"/>
          <p:nvPr/>
        </p:nvSpPr>
        <p:spPr>
          <a:xfrm>
            <a:off x="179512" y="1484784"/>
            <a:ext cx="871296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solidFill>
                  <a:srgbClr val="3333CC"/>
                </a:solidFill>
              </a:rPr>
              <a:t>Realidade mundial pesquisa realizada em 2002 </a:t>
            </a:r>
            <a:endParaRPr lang="pt-BR" sz="2400" dirty="0">
              <a:solidFill>
                <a:srgbClr val="3333CC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3333CC"/>
                </a:solidFill>
              </a:rPr>
              <a:t>Dos 24.000 povos no mundo, 8.000 ainda não foram alcançados com o Evangelho.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3333CC"/>
                </a:solidFill>
              </a:rPr>
              <a:t>Das 7.158 línguas do mundo, a Bíblia ainda não foi traduzida para 4.215 delas.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3333CC"/>
                </a:solidFill>
              </a:rPr>
              <a:t>Das 600.000 cidades e vilas na Índia, em 500.000 ainda não tem obreiros cristãos.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3333CC"/>
                </a:solidFill>
              </a:rPr>
              <a:t>Na China ainda existem 500.000.000 de pessoas que nunca ouviram falar de Jesus.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3333CC"/>
                </a:solidFill>
              </a:rPr>
              <a:t>Acredita-se que morrem 85.000 diariamente no mundo sem nunca, terem ouvido falar do plano de salvação em Jesus.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pt-BR" sz="2400" dirty="0">
                <a:solidFill>
                  <a:srgbClr val="3333CC"/>
                </a:solidFill>
              </a:rPr>
              <a:t>Menos de 1% dos recursos das denominações evangélicas, são investidos em Missão. 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3600" b="1" u="sng" dirty="0" smtClean="0"/>
              <a:t>Realidade </a:t>
            </a:r>
            <a:r>
              <a:rPr lang="pt-BR" sz="3600" b="1" u="sng" dirty="0"/>
              <a:t>brasileira pesquisa realizada em 2002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dirty="0" smtClean="0">
                <a:latin typeface="Arial Narrow" pitchFamily="34" charset="0"/>
              </a:rPr>
              <a:t> </a:t>
            </a:r>
            <a:br>
              <a:rPr lang="pt-BR" dirty="0" smtClean="0">
                <a:latin typeface="Arial Narrow" pitchFamily="34" charset="0"/>
              </a:rPr>
            </a:br>
            <a:endParaRPr lang="pt-BR" dirty="0" smtClean="0">
              <a:latin typeface="Arial Narrow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00211"/>
            <a:ext cx="8640960" cy="554355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q"/>
            </a:pPr>
            <a:endParaRPr lang="pt-BR" sz="2400" dirty="0" smtClean="0">
              <a:solidFill>
                <a:srgbClr val="3333CC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pt-BR" sz="2400" dirty="0" smtClean="0">
                <a:solidFill>
                  <a:srgbClr val="3333CC"/>
                </a:solidFill>
              </a:rPr>
              <a:t>Dos </a:t>
            </a:r>
            <a:r>
              <a:rPr lang="pt-BR" sz="2400" dirty="0">
                <a:solidFill>
                  <a:srgbClr val="3333CC"/>
                </a:solidFill>
              </a:rPr>
              <a:t>251 povos indígenas brasileiros, 103 ainda não têm (1) missionários.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t-BR" sz="2400" dirty="0">
                <a:solidFill>
                  <a:srgbClr val="3333CC"/>
                </a:solidFill>
              </a:rPr>
              <a:t>Dentre as 180.000 Denominações evangélicas existentes no Brasil, menos de 300 delas possuem um missionário trabalhando com povos não alcançados, (incluindo tribos indígenas no Brasil).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t-BR" sz="2400" dirty="0">
                <a:solidFill>
                  <a:srgbClr val="3333CC"/>
                </a:solidFill>
              </a:rPr>
              <a:t>A média de investimento da igreja brasileira, em missões é de apenas R$ 1,30 por ano  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pt-BR" sz="2400" dirty="0">
                <a:solidFill>
                  <a:srgbClr val="3333CC"/>
                </a:solidFill>
              </a:rPr>
              <a:t>O Censo Demográfico do IBGE contou 26.184.942 evangélicos no país e uma TCA (taxa de crescimento anual) de 7,43%. Isso significa que de 1991 a 2000 a cada ano houve um aumento de 7,43%.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pt-BR" sz="1000" dirty="0" smtClean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4000" b="1" u="sng" dirty="0" smtClean="0"/>
              <a:t/>
            </a:r>
            <a:br>
              <a:rPr lang="pt-BR" sz="4000" b="1" u="sng" dirty="0" smtClean="0"/>
            </a:br>
            <a:r>
              <a:rPr lang="pt-BR" sz="4000" b="1" u="sng" dirty="0" smtClean="0"/>
              <a:t>Média </a:t>
            </a:r>
            <a:r>
              <a:rPr lang="pt-BR" sz="4000" b="1" u="sng" dirty="0"/>
              <a:t>de evangélicos por igreja</a:t>
            </a:r>
            <a:r>
              <a:rPr lang="pt-BR" sz="4000" dirty="0"/>
              <a:t/>
            </a:r>
            <a:br>
              <a:rPr lang="pt-BR" sz="4000" dirty="0"/>
            </a:br>
            <a:endParaRPr lang="pt-BR" sz="40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pt-B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1600" dirty="0" smtClean="0"/>
          </a:p>
          <a:p>
            <a:pPr lvl="0" algn="ctr">
              <a:lnSpc>
                <a:spcPct val="90000"/>
              </a:lnSpc>
              <a:buNone/>
            </a:pP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Nesse mesmo ano, 2002, a porcentagem de evangélicos no Brasil era 17,22% o que nos leva a concluir que:</a:t>
            </a:r>
            <a:r>
              <a:rPr lang="pt-BR" sz="2400" b="1" dirty="0">
                <a:solidFill>
                  <a:srgbClr val="3333CC"/>
                </a:solidFill>
                <a:latin typeface="Comic Sans MS" panose="030F0702030302020204" pitchFamily="66" charset="0"/>
              </a:rPr>
              <a:t> </a:t>
            </a:r>
            <a:r>
              <a:rPr lang="pt-BR" sz="24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70 pessoas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 correspondem a 6,5% de evangélicos que frequentam os cultos aos domingos. A média de investimento da igreja brasileira, em missões é de apenas </a:t>
            </a:r>
            <a:r>
              <a:rPr lang="pt-BR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R$ 1,30 por ano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. 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16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60350"/>
            <a:ext cx="7772400" cy="79216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4000" b="1" u="sng" dirty="0" smtClean="0"/>
              <a:t/>
            </a:r>
            <a:br>
              <a:rPr lang="pt-BR" sz="4000" b="1" u="sng" dirty="0" smtClean="0"/>
            </a:br>
            <a:r>
              <a:rPr lang="pt-BR" sz="4000" b="1" u="sng" dirty="0" smtClean="0"/>
              <a:t>Média </a:t>
            </a:r>
            <a:r>
              <a:rPr lang="pt-BR" sz="4000" b="1" u="sng" dirty="0"/>
              <a:t>de templo por igreja</a:t>
            </a:r>
            <a:r>
              <a:rPr lang="pt-BR" sz="4000" dirty="0"/>
              <a:t/>
            </a:r>
            <a:br>
              <a:rPr lang="pt-BR" sz="4000" dirty="0"/>
            </a:br>
            <a:endParaRPr lang="pt-BR" sz="40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52513"/>
            <a:ext cx="8641655" cy="5400675"/>
          </a:xfrm>
        </p:spPr>
        <p:txBody>
          <a:bodyPr/>
          <a:lstStyle/>
          <a:p>
            <a:pPr marL="609600" indent="-609600" algn="l" eaLnBrk="1" hangingPunct="1"/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51520" y="1484784"/>
            <a:ext cx="86409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pt-BR" sz="2400" dirty="0" smtClean="0">
              <a:solidFill>
                <a:srgbClr val="3333CC"/>
              </a:solidFill>
              <a:latin typeface="Comic Sans MS" panose="030F0702030302020204" pitchFamily="66" charset="0"/>
            </a:endParaRPr>
          </a:p>
          <a:p>
            <a:pPr lvl="0" algn="ctr"/>
            <a:r>
              <a:rPr lang="pt-BR" sz="2400" dirty="0" smtClean="0">
                <a:solidFill>
                  <a:srgbClr val="3333CC"/>
                </a:solidFill>
                <a:latin typeface="Comic Sans MS" panose="030F0702030302020204" pitchFamily="66" charset="0"/>
              </a:rPr>
              <a:t>No 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Brasil há 220 mil templos e pontos de pregação e analisou que o grupo dos ‘sem igreja’ e ‘sem religião’ também estão crescendo. “De cada (10) dez brasileiros, um se considera </a:t>
            </a:r>
            <a:r>
              <a:rPr lang="pt-BR" sz="24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sem religião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. No Rio de Janeiro </a:t>
            </a:r>
            <a:r>
              <a:rPr lang="pt-BR" sz="24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12% dos cariocas já se consideram sem Igreja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. O grande problema é que a Igreja está fazendo papel de </a:t>
            </a:r>
            <a:r>
              <a:rPr lang="pt-BR" sz="24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obstetra oferecendo leite básico ao evangelho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 e </a:t>
            </a:r>
            <a:r>
              <a:rPr lang="pt-BR" sz="24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não oferecendo algo sólido na dinâmica da fé</a:t>
            </a:r>
            <a:r>
              <a:rPr lang="pt-BR" sz="2400" dirty="0">
                <a:solidFill>
                  <a:srgbClr val="3333CC"/>
                </a:solidFill>
                <a:latin typeface="Comic Sans MS" panose="030F0702030302020204" pitchFamily="66" charset="0"/>
              </a:rPr>
              <a:t>”.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568952" cy="295232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2000" b="1" dirty="0" smtClean="0">
                <a:latin typeface="Arial Narrow" pitchFamily="34" charset="0"/>
              </a:rPr>
              <a:t/>
            </a:r>
            <a:br>
              <a:rPr lang="pt-BR" sz="2000" b="1" dirty="0" smtClean="0">
                <a:latin typeface="Arial Narrow" pitchFamily="34" charset="0"/>
              </a:rPr>
            </a:br>
            <a:r>
              <a:rPr lang="pt-BR" sz="2700" b="1" dirty="0" smtClean="0">
                <a:solidFill>
                  <a:srgbClr val="FF3300"/>
                </a:solidFill>
                <a:latin typeface="Arial Narrow" pitchFamily="34" charset="0"/>
              </a:rPr>
              <a:t/>
            </a:r>
            <a:br>
              <a:rPr lang="pt-BR" sz="2700" b="1" dirty="0" smtClean="0">
                <a:solidFill>
                  <a:srgbClr val="FF3300"/>
                </a:solidFill>
                <a:latin typeface="Arial Narrow" pitchFamily="34" charset="0"/>
              </a:rPr>
            </a:br>
            <a:r>
              <a:rPr lang="pt-BR" sz="4000" b="1" dirty="0" smtClean="0"/>
              <a:t>Um </a:t>
            </a:r>
            <a:r>
              <a:rPr lang="pt-BR" sz="4000" b="1" dirty="0"/>
              <a:t>levantamento feito </a:t>
            </a:r>
            <a:r>
              <a:rPr lang="pt-BR" sz="4000" b="1" dirty="0" smtClean="0"/>
              <a:t>pela </a:t>
            </a:r>
            <a:r>
              <a:rPr lang="pt-BR" sz="4000" b="1" u="sng" dirty="0" smtClean="0"/>
              <a:t>Missão </a:t>
            </a:r>
            <a:r>
              <a:rPr lang="pt-BR" sz="4000" b="1" u="sng" dirty="0"/>
              <a:t>Horizontes</a:t>
            </a:r>
            <a:r>
              <a:rPr lang="pt-BR" sz="4000" b="1" dirty="0"/>
              <a:t> apontou que o investimento médio </a:t>
            </a:r>
            <a:r>
              <a:rPr lang="pt-BR" sz="4000" b="1" i="1" dirty="0"/>
              <a:t>per capita  </a:t>
            </a:r>
            <a:r>
              <a:rPr lang="pt-BR" sz="4000" b="1" dirty="0"/>
              <a:t>do crente brasileiro em missões durante um ano inteiro é em torno de irrisórios R$ 2,50.</a:t>
            </a:r>
            <a:r>
              <a:rPr lang="pt-BR" sz="4000" dirty="0"/>
              <a:t/>
            </a:r>
            <a:br>
              <a:rPr lang="pt-BR" sz="4000" dirty="0"/>
            </a:br>
            <a:endParaRPr lang="pt-BR" sz="40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492896"/>
            <a:ext cx="8362950" cy="4031729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pt-B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b="1" dirty="0" smtClean="0"/>
          </a:p>
        </p:txBody>
      </p:sp>
      <p:pic>
        <p:nvPicPr>
          <p:cNvPr id="7" name="Imagem 6" descr="http://tiagolinno.files.wordpress.com/2011/05/missoes1.jpg?w=300&amp;h=22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56992"/>
            <a:ext cx="6624736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712968" cy="4018458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t-BR" sz="3200" dirty="0"/>
              <a:t>G</a:t>
            </a:r>
            <a:r>
              <a:rPr lang="pt-BR" sz="3200" dirty="0" smtClean="0"/>
              <a:t>ráfico </a:t>
            </a:r>
            <a:r>
              <a:rPr lang="pt-BR" sz="3200" dirty="0"/>
              <a:t>mostra que, se o crescimento constatado entre 1991 e 2000 continuar, a população evangélica brasileira chegará a aproximadamente 55 milhões no ano 2010.</a:t>
            </a:r>
            <a:br>
              <a:rPr lang="pt-BR" sz="3200" dirty="0"/>
            </a:br>
            <a:r>
              <a:rPr lang="pt-BR" sz="3200" b="1" dirty="0"/>
              <a:t>E se o crescimento continuar neste ritmo, a igreja evangélica do Brasil alcançará 50% da população no ano 2022.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4509120"/>
            <a:ext cx="8435975" cy="2016522"/>
          </a:xfrm>
        </p:spPr>
        <p:txBody>
          <a:bodyPr>
            <a:normAutofit fontScale="40000" lnSpcReduction="20000"/>
          </a:bodyPr>
          <a:lstStyle/>
          <a:p>
            <a:pPr marL="381000" indent="-381000" eaLnBrk="1" hangingPunct="1">
              <a:lnSpc>
                <a:spcPct val="80000"/>
              </a:lnSpc>
              <a:buFontTx/>
              <a:buNone/>
            </a:pPr>
            <a:r>
              <a:rPr lang="pt-BR" sz="2400" b="1" dirty="0" smtClean="0"/>
              <a:t>   </a:t>
            </a:r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pt-BR" sz="2400" b="1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pt-BR" sz="2400" b="1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pt-BR" sz="2400" b="1" dirty="0" smtClean="0"/>
          </a:p>
          <a:p>
            <a:pPr marL="381000" indent="-381000" eaLnBrk="1" hangingPunct="1">
              <a:lnSpc>
                <a:spcPct val="80000"/>
              </a:lnSpc>
              <a:buFontTx/>
              <a:buNone/>
            </a:pPr>
            <a:endParaRPr lang="pt-BR" sz="2400" b="1" dirty="0" smtClean="0"/>
          </a:p>
          <a:p>
            <a:pPr marL="0" lvl="0" indent="0" algn="ctr">
              <a:lnSpc>
                <a:spcPct val="120000"/>
              </a:lnSpc>
              <a:buNone/>
            </a:pPr>
            <a:r>
              <a:rPr lang="pt-BR" sz="5000" dirty="0">
                <a:solidFill>
                  <a:srgbClr val="3333CC"/>
                </a:solidFill>
                <a:latin typeface="Comic Sans MS" panose="030F0702030302020204" pitchFamily="66" charset="0"/>
              </a:rPr>
              <a:t>O grande problema é que a Igreja </a:t>
            </a:r>
            <a:r>
              <a:rPr lang="pt-BR" sz="5000" dirty="0" smtClean="0">
                <a:solidFill>
                  <a:srgbClr val="3333CC"/>
                </a:solidFill>
                <a:latin typeface="Comic Sans MS" panose="030F0702030302020204" pitchFamily="66" charset="0"/>
              </a:rPr>
              <a:t>estará </a:t>
            </a:r>
            <a:r>
              <a:rPr lang="pt-BR" sz="5000" b="1" u="sng" dirty="0" smtClean="0">
                <a:solidFill>
                  <a:srgbClr val="3333CC"/>
                </a:solidFill>
                <a:latin typeface="Comic Sans MS" panose="030F0702030302020204" pitchFamily="66" charset="0"/>
              </a:rPr>
              <a:t> </a:t>
            </a:r>
            <a:r>
              <a:rPr lang="pt-BR" sz="50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oferecendo leite </a:t>
            </a:r>
            <a:r>
              <a:rPr lang="pt-BR" sz="5000" b="1" u="sng" dirty="0" smtClean="0">
                <a:solidFill>
                  <a:srgbClr val="3333CC"/>
                </a:solidFill>
                <a:latin typeface="Comic Sans MS" panose="030F0702030302020204" pitchFamily="66" charset="0"/>
              </a:rPr>
              <a:t>estragado </a:t>
            </a:r>
            <a:r>
              <a:rPr lang="pt-BR" sz="50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ao evangelho</a:t>
            </a:r>
            <a:r>
              <a:rPr lang="pt-BR" sz="5000" dirty="0">
                <a:solidFill>
                  <a:srgbClr val="3333CC"/>
                </a:solidFill>
                <a:latin typeface="Comic Sans MS" panose="030F0702030302020204" pitchFamily="66" charset="0"/>
              </a:rPr>
              <a:t> e </a:t>
            </a:r>
            <a:r>
              <a:rPr lang="pt-BR" sz="50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não oferecendo </a:t>
            </a:r>
            <a:r>
              <a:rPr lang="pt-BR" sz="5000" b="1" u="sng" dirty="0" smtClean="0">
                <a:solidFill>
                  <a:srgbClr val="3333CC"/>
                </a:solidFill>
                <a:latin typeface="Comic Sans MS" panose="030F0702030302020204" pitchFamily="66" charset="0"/>
              </a:rPr>
              <a:t>uma feijoada </a:t>
            </a:r>
            <a:r>
              <a:rPr lang="pt-BR" sz="5000" b="1" u="sng" dirty="0">
                <a:solidFill>
                  <a:srgbClr val="3333CC"/>
                </a:solidFill>
                <a:latin typeface="Comic Sans MS" panose="030F0702030302020204" pitchFamily="66" charset="0"/>
              </a:rPr>
              <a:t>na dinâmica da fé</a:t>
            </a:r>
            <a:r>
              <a:rPr lang="pt-BR" sz="5000" dirty="0">
                <a:solidFill>
                  <a:srgbClr val="3333CC"/>
                </a:solidFill>
                <a:latin typeface="Comic Sans MS" panose="030F0702030302020204" pitchFamily="66" charset="0"/>
              </a:rPr>
              <a:t>”.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pt-BR" sz="2400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pt-BR" sz="24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404664"/>
            <a:ext cx="8568952" cy="252028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lvl="0"/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/>
              <a:t>Quem não tem uma causa</a:t>
            </a:r>
            <a:br>
              <a:rPr lang="pt-BR" b="1" dirty="0"/>
            </a:br>
            <a:r>
              <a:rPr lang="pt-BR" b="1" dirty="0"/>
              <a:t> pela qual morrer, não tem motivo para viver. “</a:t>
            </a:r>
            <a:r>
              <a:rPr lang="pt-BR" b="1" i="1" dirty="0"/>
              <a:t>Martin Luther King Jr”. </a:t>
            </a:r>
            <a:br>
              <a:rPr lang="pt-BR" b="1" i="1" dirty="0"/>
            </a:br>
            <a:r>
              <a:rPr lang="pt-BR" b="1" dirty="0" smtClean="0"/>
              <a:t/>
            </a:r>
            <a:br>
              <a:rPr lang="pt-BR" b="1" dirty="0" smtClean="0"/>
            </a:b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3789040"/>
            <a:ext cx="8064896" cy="237626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/>
            <a:endParaRPr lang="pt-BR" dirty="0" smtClean="0">
              <a:solidFill>
                <a:schemeClr val="tx1"/>
              </a:solidFill>
            </a:endParaRPr>
          </a:p>
          <a:p>
            <a:endParaRPr lang="pt-BR" b="1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00200" y="3213051"/>
            <a:ext cx="6912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FF0000"/>
                </a:solidFill>
                <a:latin typeface="Algerian" pitchFamily="82" charset="0"/>
              </a:rPr>
              <a:t>ISTO É MISSÃO </a:t>
            </a:r>
            <a:endParaRPr lang="pt-BR" sz="54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285</Words>
  <Application>Microsoft Office PowerPoint</Application>
  <PresentationFormat>Apresentação na tela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PALESTRA  SOBRE  MISSÃO URBANA</vt:lpstr>
      <vt:lpstr>  TRISTE REALIDADE DA AÇÃO MISSIONÁRIO DA IGREJA DE JESUS CRISTO Fonte: Sepal – Servindo aos Pastores e Líderes é uma missão internacional, estabelecida no Brasil em 1963.  </vt:lpstr>
      <vt:lpstr>  Fonte: Sepal – Servindo aos Pastores e Líderes é uma missão internacional, estabelecida no Brasil em 1963. </vt:lpstr>
      <vt:lpstr>  Realidade brasileira pesquisa realizada em 2002   </vt:lpstr>
      <vt:lpstr> Média de evangélicos por igreja </vt:lpstr>
      <vt:lpstr> Média de templo por igreja </vt:lpstr>
      <vt:lpstr>  Um levantamento feito pela Missão Horizontes apontou que o investimento médio per capita  do crente brasileiro em missões durante um ano inteiro é em torno de irrisórios R$ 2,50. </vt:lpstr>
      <vt:lpstr>Gráfico mostra que, se o crescimento constatado entre 1991 e 2000 continuar, a população evangélica brasileira chegará a aproximadamente 55 milhões no ano 2010. E se o crescimento continuar neste ritmo, a igreja evangélica do Brasil alcançará 50% da população no ano 2022. </vt:lpstr>
      <vt:lpstr> Quem não tem uma causa  pela qual morrer, não tem motivo para viver. “Martin Luther King Jr”.   </vt:lpstr>
    </vt:vector>
  </TitlesOfParts>
  <Company>iaene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DE MISSÃO URBANA</dc:title>
  <dc:creator>Patrick.Ferreira</dc:creator>
  <cp:lastModifiedBy>Marcelo Gameleira</cp:lastModifiedBy>
  <cp:revision>32</cp:revision>
  <dcterms:created xsi:type="dcterms:W3CDTF">2008-07-20T12:23:32Z</dcterms:created>
  <dcterms:modified xsi:type="dcterms:W3CDTF">2015-02-27T14:32:04Z</dcterms:modified>
</cp:coreProperties>
</file>